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ab5ecaa5d0_0_89:notes"/>
          <p:cNvSpPr/>
          <p:nvPr>
            <p:ph idx="2" type="sldImg"/>
          </p:nvPr>
        </p:nvSpPr>
        <p:spPr>
          <a:xfrm>
            <a:off x="426022" y="1143550"/>
            <a:ext cx="6006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" name="Google Shape;28;gab5ecaa5d0_0_89:notes"/>
          <p:cNvSpPr txBox="1"/>
          <p:nvPr>
            <p:ph idx="1" type="body"/>
          </p:nvPr>
        </p:nvSpPr>
        <p:spPr>
          <a:xfrm>
            <a:off x="685801" y="4400555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9" name="Google Shape;29;gab5ecaa5d0_0_89:notes"/>
          <p:cNvSpPr txBox="1"/>
          <p:nvPr>
            <p:ph idx="12" type="sldNum"/>
          </p:nvPr>
        </p:nvSpPr>
        <p:spPr>
          <a:xfrm>
            <a:off x="3884613" y="8685225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c13bc913f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c13bc913f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4c13bc913f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4c13bc913f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4c13bc913f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4c13bc913f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4c13bc913f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4c13bc913f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83efab5a4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483efab5a4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483efab5a4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483efab5a4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4c13bc913f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4c13bc913f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4c13bc913f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4c13bc913f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4c13bc913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4c13bc913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4c13bc913f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4c13bc913f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3483efab5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3483efab5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483efab5a4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483efab5a4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a46fa6d9fd_0_41:notes"/>
          <p:cNvSpPr/>
          <p:nvPr>
            <p:ph idx="2" type="sldImg"/>
          </p:nvPr>
        </p:nvSpPr>
        <p:spPr>
          <a:xfrm>
            <a:off x="426022" y="1143550"/>
            <a:ext cx="6006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ga46fa6d9fd_0_41:notes"/>
          <p:cNvSpPr txBox="1"/>
          <p:nvPr>
            <p:ph idx="1" type="body"/>
          </p:nvPr>
        </p:nvSpPr>
        <p:spPr>
          <a:xfrm>
            <a:off x="685801" y="4400555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9" name="Google Shape;179;ga46fa6d9fd_0_41:notes"/>
          <p:cNvSpPr txBox="1"/>
          <p:nvPr>
            <p:ph idx="12" type="sldNum"/>
          </p:nvPr>
        </p:nvSpPr>
        <p:spPr>
          <a:xfrm>
            <a:off x="3884614" y="8685226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4c13bc913f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4c13bc913f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c13bc913f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c13bc913f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4c13bc913f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4c13bc913f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c13bc913f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4c13bc913f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c13bc913f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c13bc913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83efab5a4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83efab5a4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c13bc913f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c13bc913f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 txBox="1"/>
          <p:nvPr>
            <p:ph type="ctrTitle"/>
          </p:nvPr>
        </p:nvSpPr>
        <p:spPr>
          <a:xfrm>
            <a:off x="390525" y="1819275"/>
            <a:ext cx="70977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390525" y="3468701"/>
            <a:ext cx="70977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p2"/>
          <p:cNvSpPr txBox="1"/>
          <p:nvPr>
            <p:ph idx="2" type="subTitle"/>
          </p:nvPr>
        </p:nvSpPr>
        <p:spPr>
          <a:xfrm>
            <a:off x="390525" y="3966600"/>
            <a:ext cx="70977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i="1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9" name="Google Shape;19;p2"/>
          <p:cNvSpPr/>
          <p:nvPr/>
        </p:nvSpPr>
        <p:spPr>
          <a:xfrm>
            <a:off x="8246400" y="0"/>
            <a:ext cx="9270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0" y="0"/>
            <a:ext cx="9144000" cy="655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i="0" sz="1400" u="none" cap="none" strike="noStrike">
              <a:solidFill>
                <a:schemeClr val="lt1"/>
              </a:solidFill>
            </a:endParaRPr>
          </a:p>
        </p:txBody>
      </p:sp>
      <p:pic>
        <p:nvPicPr>
          <p:cNvPr id="21" name="Google Shape;2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25275" y="758574"/>
            <a:ext cx="1341028" cy="57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andard page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3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None/>
              <a:defRPr sz="9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2500"/>
              <a:buNone/>
              <a:defRPr b="1" sz="2500">
                <a:solidFill>
                  <a:srgbClr val="32557D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783225"/>
            <a:ext cx="8222100" cy="3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17581" l="14846" r="15776" t="26940"/>
          <a:stretch/>
        </p:blipFill>
        <p:spPr>
          <a:xfrm>
            <a:off x="8560075" y="52422"/>
            <a:ext cx="512178" cy="409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Google Shape;10;p1"/>
          <p:cNvCxnSpPr/>
          <p:nvPr/>
        </p:nvCxnSpPr>
        <p:spPr>
          <a:xfrm>
            <a:off x="192543" y="590553"/>
            <a:ext cx="87078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" name="Google Shape;11;p1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None/>
              <a:defRPr sz="9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2557D"/>
              </a:buClr>
              <a:buSzPts val="900"/>
              <a:buNone/>
              <a:defRPr b="1" sz="900">
                <a:solidFill>
                  <a:srgbClr val="32557D"/>
                </a:solidFill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>
            <p:ph type="ctrTitle"/>
          </p:nvPr>
        </p:nvSpPr>
        <p:spPr>
          <a:xfrm>
            <a:off x="390525" y="2104950"/>
            <a:ext cx="70977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Pack Template</a:t>
            </a:r>
            <a:endParaRPr sz="2800"/>
          </a:p>
        </p:txBody>
      </p:sp>
      <p:sp>
        <p:nvSpPr>
          <p:cNvPr id="32" name="Google Shape;32;p4"/>
          <p:cNvSpPr txBox="1"/>
          <p:nvPr>
            <p:ph idx="1" type="subTitle"/>
          </p:nvPr>
        </p:nvSpPr>
        <p:spPr>
          <a:xfrm>
            <a:off x="390525" y="3405800"/>
            <a:ext cx="75315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Horizon37 suggestion building on the </a:t>
            </a:r>
            <a:r>
              <a:rPr i="1" lang="en" sz="1400"/>
              <a:t>Article on Startup-Focused Board Pack (Forward Partners, now part of Molton Ventures)</a:t>
            </a:r>
            <a:r>
              <a:rPr lang="en" sz="1400"/>
              <a:t>, and customer board packs that have facilitated board collaboration and optimal contribution to solve business problems and create value together</a:t>
            </a:r>
            <a:endParaRPr sz="1400"/>
          </a:p>
        </p:txBody>
      </p:sp>
      <p:sp>
        <p:nvSpPr>
          <p:cNvPr id="33" name="Google Shape;33;p4"/>
          <p:cNvSpPr txBox="1"/>
          <p:nvPr/>
        </p:nvSpPr>
        <p:spPr>
          <a:xfrm>
            <a:off x="390525" y="4617425"/>
            <a:ext cx="5897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© 2025 Horizon37 Limited. All rights reserved</a:t>
            </a: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Competitors</a:t>
            </a:r>
            <a:endParaRPr/>
          </a:p>
        </p:txBody>
      </p:sp>
      <p:sp>
        <p:nvSpPr>
          <p:cNvPr id="100" name="Google Shape;100;p13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3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Suppliers/partners</a:t>
            </a:r>
            <a:endParaRPr/>
          </a:p>
        </p:txBody>
      </p:sp>
      <p:sp>
        <p:nvSpPr>
          <p:cNvPr id="107" name="Google Shape;107;p14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Regulatory/policy changes</a:t>
            </a:r>
            <a:r>
              <a:rPr lang="en"/>
              <a:t> </a:t>
            </a:r>
            <a:endParaRPr/>
          </a:p>
        </p:txBody>
      </p:sp>
      <p:sp>
        <p:nvSpPr>
          <p:cNvPr id="114" name="Google Shape;114;p15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5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Customers </a:t>
            </a:r>
            <a:endParaRPr/>
          </a:p>
        </p:txBody>
      </p:sp>
      <p:sp>
        <p:nvSpPr>
          <p:cNvPr id="121" name="Google Shape;121;p16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6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/>
          <p:nvPr>
            <p:ph type="title"/>
          </p:nvPr>
        </p:nvSpPr>
        <p:spPr>
          <a:xfrm>
            <a:off x="113875" y="-26975"/>
            <a:ext cx="2414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KPI Reporting</a:t>
            </a:r>
            <a:endParaRPr/>
          </a:p>
        </p:txBody>
      </p:sp>
      <p:sp>
        <p:nvSpPr>
          <p:cNvPr id="128" name="Google Shape;128;p17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"/>
          <p:cNvSpPr txBox="1"/>
          <p:nvPr/>
        </p:nvSpPr>
        <p:spPr>
          <a:xfrm>
            <a:off x="1275450" y="2202300"/>
            <a:ext cx="6593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highlight>
                  <a:schemeClr val="accent2"/>
                </a:highlight>
              </a:rPr>
              <a:t>Report the top 5-20 business level KPIs consistently, comparing with previous periods and targets, and flagging risks</a:t>
            </a:r>
            <a:endParaRPr sz="18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  <p:sp>
        <p:nvSpPr>
          <p:cNvPr id="130" name="Google Shape;130;p17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type="title"/>
          </p:nvPr>
        </p:nvSpPr>
        <p:spPr>
          <a:xfrm>
            <a:off x="0" y="0"/>
            <a:ext cx="67008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Strategic priorities for board info and input</a:t>
            </a:r>
            <a:endParaRPr/>
          </a:p>
        </p:txBody>
      </p:sp>
      <p:sp>
        <p:nvSpPr>
          <p:cNvPr id="136" name="Google Shape;136;p18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8"/>
          <p:cNvSpPr txBox="1"/>
          <p:nvPr/>
        </p:nvSpPr>
        <p:spPr>
          <a:xfrm>
            <a:off x="2037100" y="3399975"/>
            <a:ext cx="4743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highlight>
                  <a:schemeClr val="accent2"/>
                </a:highlight>
              </a:rPr>
              <a:t>Clarify status of strategies, recommend new strategic plans or decisions required</a:t>
            </a:r>
            <a:endParaRPr sz="18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  <p:sp>
        <p:nvSpPr>
          <p:cNvPr id="138" name="Google Shape;138;p18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  <p:sp>
        <p:nvSpPr>
          <p:cNvPr id="139" name="Google Shape;139;p18"/>
          <p:cNvSpPr txBox="1"/>
          <p:nvPr/>
        </p:nvSpPr>
        <p:spPr>
          <a:xfrm>
            <a:off x="428750" y="1925250"/>
            <a:ext cx="3817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Commercial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Product development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Team / People / Culture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Fund-raising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Commercial</a:t>
            </a:r>
            <a:endParaRPr/>
          </a:p>
        </p:txBody>
      </p:sp>
      <p:sp>
        <p:nvSpPr>
          <p:cNvPr id="145" name="Google Shape;145;p19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9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Product development</a:t>
            </a:r>
            <a:endParaRPr/>
          </a:p>
        </p:txBody>
      </p:sp>
      <p:sp>
        <p:nvSpPr>
          <p:cNvPr id="152" name="Google Shape;152;p20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0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1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/ People / Culture</a:t>
            </a:r>
            <a:endParaRPr/>
          </a:p>
        </p:txBody>
      </p:sp>
      <p:sp>
        <p:nvSpPr>
          <p:cNvPr id="159" name="Google Shape;159;p21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1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Fund-raising</a:t>
            </a:r>
            <a:endParaRPr/>
          </a:p>
        </p:txBody>
      </p:sp>
      <p:sp>
        <p:nvSpPr>
          <p:cNvPr id="166" name="Google Shape;166;p22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2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129600" y="0"/>
            <a:ext cx="32601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Overview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  <p:sp>
        <p:nvSpPr>
          <p:cNvPr id="40" name="Google Shape;40;p5"/>
          <p:cNvSpPr txBox="1"/>
          <p:nvPr/>
        </p:nvSpPr>
        <p:spPr>
          <a:xfrm>
            <a:off x="1912350" y="3555875"/>
            <a:ext cx="5319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i="1" lang="en" sz="1500">
                <a:highlight>
                  <a:schemeClr val="accent2"/>
                </a:highlight>
                <a:latin typeface="Roboto"/>
                <a:ea typeface="Roboto"/>
                <a:cs typeface="Roboto"/>
                <a:sym typeface="Roboto"/>
              </a:rPr>
              <a:t>Focus on what is new and ask specific questions of the board.  </a:t>
            </a:r>
            <a:endParaRPr sz="21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  <p:sp>
        <p:nvSpPr>
          <p:cNvPr id="41" name="Google Shape;41;p5"/>
          <p:cNvSpPr txBox="1"/>
          <p:nvPr/>
        </p:nvSpPr>
        <p:spPr>
          <a:xfrm>
            <a:off x="246025" y="1786800"/>
            <a:ext cx="61593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Performance (selected KPIs - e.g. cash, revenue)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Risks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New Opportunities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Decisions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Priorities 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>
            <p:ph type="title"/>
          </p:nvPr>
        </p:nvSpPr>
        <p:spPr>
          <a:xfrm>
            <a:off x="102250" y="-5600"/>
            <a:ext cx="86133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Special Discussion Topics: Board input on critical issues</a:t>
            </a:r>
            <a:endParaRPr sz="2400"/>
          </a:p>
        </p:txBody>
      </p:sp>
      <p:sp>
        <p:nvSpPr>
          <p:cNvPr id="173" name="Google Shape;173;p23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3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  <p:sp>
        <p:nvSpPr>
          <p:cNvPr id="175" name="Google Shape;175;p23"/>
          <p:cNvSpPr txBox="1"/>
          <p:nvPr/>
        </p:nvSpPr>
        <p:spPr>
          <a:xfrm>
            <a:off x="1355500" y="2340900"/>
            <a:ext cx="610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highlight>
                  <a:schemeClr val="accent2"/>
                </a:highlight>
              </a:rPr>
              <a:t>Provide papers on any critical issues requiring board input</a:t>
            </a:r>
            <a:endParaRPr sz="18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m para email black icon png" id="181" name="Google Shape;18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28789" y="2190893"/>
            <a:ext cx="374370" cy="2675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web black icon png" id="182" name="Google Shape;18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1368" y="2658860"/>
            <a:ext cx="372785" cy="372785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4"/>
          <p:cNvSpPr txBox="1"/>
          <p:nvPr>
            <p:ph type="ctrTitle"/>
          </p:nvPr>
        </p:nvSpPr>
        <p:spPr>
          <a:xfrm>
            <a:off x="390525" y="2104950"/>
            <a:ext cx="70977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184" name="Google Shape;184;p24"/>
          <p:cNvSpPr txBox="1"/>
          <p:nvPr>
            <p:ph idx="1" type="subTitle"/>
          </p:nvPr>
        </p:nvSpPr>
        <p:spPr>
          <a:xfrm>
            <a:off x="390525" y="3468701"/>
            <a:ext cx="70977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Email address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4"/>
          <p:cNvSpPr txBox="1"/>
          <p:nvPr/>
        </p:nvSpPr>
        <p:spPr>
          <a:xfrm>
            <a:off x="390525" y="4388500"/>
            <a:ext cx="756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© 2025 Horizon37 Limited. All rights reserved.  Commercial copying or distributing is prohibited.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Permission granted to reproduce for personal use only.  Any unauthorised reproduction will constitute an infringement of copyright.</a:t>
            </a: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Business Performance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6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6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  <p:sp>
        <p:nvSpPr>
          <p:cNvPr id="49" name="Google Shape;49;p6"/>
          <p:cNvSpPr txBox="1"/>
          <p:nvPr/>
        </p:nvSpPr>
        <p:spPr>
          <a:xfrm>
            <a:off x="2927150" y="2340900"/>
            <a:ext cx="3596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  <a:highlight>
                  <a:schemeClr val="accent2"/>
                </a:highlight>
              </a:rPr>
              <a:t>Selected KPIs e.g. cash, revenue with</a:t>
            </a:r>
            <a:endParaRPr sz="15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Risks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7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7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Opportunities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8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Decisions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9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9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Priorities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0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0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99700" y="0"/>
            <a:ext cx="26889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Market news</a:t>
            </a:r>
            <a:endParaRPr/>
          </a:p>
        </p:txBody>
      </p:sp>
      <p:sp>
        <p:nvSpPr>
          <p:cNvPr id="83" name="Google Shape;83;p11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1"/>
          <p:cNvSpPr txBox="1"/>
          <p:nvPr/>
        </p:nvSpPr>
        <p:spPr>
          <a:xfrm>
            <a:off x="2343150" y="3218250"/>
            <a:ext cx="4457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highlight>
                  <a:schemeClr val="accent2"/>
                </a:highlight>
              </a:rPr>
              <a:t>State implications for the business and questions for the board to consider.</a:t>
            </a:r>
            <a:endParaRPr sz="18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  <p:sp>
        <p:nvSpPr>
          <p:cNvPr id="85" name="Google Shape;85;p11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  <p:sp>
        <p:nvSpPr>
          <p:cNvPr id="86" name="Google Shape;86;p11"/>
          <p:cNvSpPr txBox="1"/>
          <p:nvPr/>
        </p:nvSpPr>
        <p:spPr>
          <a:xfrm>
            <a:off x="192550" y="1925250"/>
            <a:ext cx="61593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Customers (mention new deals, pipeline)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Competitors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Suppliers/partners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Regulatory/policy changes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>
            <p:ph type="title"/>
          </p:nvPr>
        </p:nvSpPr>
        <p:spPr>
          <a:xfrm>
            <a:off x="192550" y="52425"/>
            <a:ext cx="8432700" cy="7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Customers </a:t>
            </a:r>
            <a:endParaRPr/>
          </a:p>
        </p:txBody>
      </p:sp>
      <p:sp>
        <p:nvSpPr>
          <p:cNvPr id="92" name="Google Shape;92;p12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2"/>
          <p:cNvSpPr txBox="1"/>
          <p:nvPr/>
        </p:nvSpPr>
        <p:spPr>
          <a:xfrm>
            <a:off x="2888650" y="2340900"/>
            <a:ext cx="3040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highlight>
                  <a:schemeClr val="accent2"/>
                </a:highlight>
              </a:rPr>
              <a:t>Mention new deals, pipeline</a:t>
            </a:r>
            <a:endParaRPr sz="1800">
              <a:solidFill>
                <a:schemeClr val="dk2"/>
              </a:solidFill>
              <a:highlight>
                <a:schemeClr val="accent2"/>
              </a:highlight>
            </a:endParaRPr>
          </a:p>
        </p:txBody>
      </p:sp>
      <p:sp>
        <p:nvSpPr>
          <p:cNvPr id="94" name="Google Shape;94;p12"/>
          <p:cNvSpPr txBox="1"/>
          <p:nvPr>
            <p:ph idx="2" type="title"/>
          </p:nvPr>
        </p:nvSpPr>
        <p:spPr>
          <a:xfrm>
            <a:off x="192550" y="4773200"/>
            <a:ext cx="8432700" cy="2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Horizon37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32557D"/>
      </a:dk1>
      <a:lt1>
        <a:srgbClr val="FFFFFF"/>
      </a:lt1>
      <a:dk2>
        <a:srgbClr val="424242"/>
      </a:dk2>
      <a:lt2>
        <a:srgbClr val="737373"/>
      </a:lt2>
      <a:accent1>
        <a:srgbClr val="5693B6"/>
      </a:accent1>
      <a:accent2>
        <a:srgbClr val="FFFF00"/>
      </a:accent2>
      <a:accent3>
        <a:srgbClr val="FF9900"/>
      </a:accent3>
      <a:accent4>
        <a:srgbClr val="FAFAFA"/>
      </a:accent4>
      <a:accent5>
        <a:srgbClr val="32557D"/>
      </a:accent5>
      <a:accent6>
        <a:srgbClr val="D8D8D8"/>
      </a:accent6>
      <a:hlink>
        <a:srgbClr val="5693B6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